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ublic Sans Bold" charset="1" panose="00000000000000000000"/>
      <p:regular r:id="rId12"/>
    </p:embeddedFont>
    <p:embeddedFont>
      <p:font typeface="Public Sans Bold Italics" charset="1" panose="00000000000000000000"/>
      <p:regular r:id="rId13"/>
    </p:embeddedFont>
    <p:embeddedFont>
      <p:font typeface="Archivo Black" charset="1" panose="020B0A03020202020B04"/>
      <p:regular r:id="rId14"/>
    </p:embeddedFont>
    <p:embeddedFont>
      <p:font typeface="Canva Sans" charset="1" panose="020B05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www.figma.com/proto/0iQa4HxMmKGP9MRke6IMPU/APP?node-id=2-2&amp;p=f&amp;t=F53uFqvfzDC0JXHX-1&amp;scaling=scale-down&amp;content-scaling=fixed&amp;page-id=0%3A1&amp;starting-point-node-id=2%3A2&amp;show-proto-sidebar=1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555" t="0" r="5555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146269" y="7208373"/>
            <a:ext cx="4461072" cy="2706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3"/>
              </a:lnSpc>
            </a:pPr>
            <a:r>
              <a:rPr lang="en-US" sz="8181" spc="-507" b="tru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Places,</a:t>
            </a:r>
          </a:p>
          <a:p>
            <a:pPr algn="l">
              <a:lnSpc>
                <a:spcPts val="7363"/>
              </a:lnSpc>
            </a:pPr>
            <a:r>
              <a:rPr lang="en-US" sz="8181" spc="-507" b="tru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Trips, and</a:t>
            </a:r>
          </a:p>
          <a:p>
            <a:pPr algn="l">
              <a:lnSpc>
                <a:spcPts val="6193"/>
              </a:lnSpc>
            </a:pPr>
            <a:r>
              <a:rPr lang="en-US" sz="6881" spc="-426" b="tru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Networking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5390857" y="8932907"/>
            <a:ext cx="325393" cy="32539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905047" y="8932907"/>
            <a:ext cx="325393" cy="32539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933907" y="8932907"/>
            <a:ext cx="325393" cy="32539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34475" y="-653129"/>
            <a:ext cx="1543050" cy="12058493"/>
            <a:chOff x="0" y="0"/>
            <a:chExt cx="406400" cy="317589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3175899"/>
            </a:xfrm>
            <a:custGeom>
              <a:avLst/>
              <a:gdLst/>
              <a:ahLst/>
              <a:cxnLst/>
              <a:rect r="r" b="b" t="t" l="l"/>
              <a:pathLst>
                <a:path h="3175899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3175899"/>
                  </a:lnTo>
                  <a:lnTo>
                    <a:pt x="0" y="3175899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100000"/>
                  </a:srgbClr>
                </a:gs>
                <a:gs pos="100000">
                  <a:srgbClr val="172118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06400" cy="3213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8700" y="2242066"/>
            <a:ext cx="6776877" cy="2529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0"/>
              </a:lnSpc>
            </a:pPr>
            <a:r>
              <a:rPr lang="en-US" b="true" sz="10633" i="true" spc="-659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TRAVEL MATRIX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58485" y="4665053"/>
            <a:ext cx="3818999" cy="71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85"/>
              </a:lnSpc>
              <a:spcBef>
                <a:spcPct val="0"/>
              </a:spcBef>
            </a:pPr>
            <a:r>
              <a:rPr lang="en-US" sz="4132">
                <a:solidFill>
                  <a:srgbClr val="F4C9B1"/>
                </a:solidFill>
                <a:latin typeface="Archivo Black"/>
                <a:ea typeface="Archivo Black"/>
                <a:cs typeface="Archivo Black"/>
                <a:sym typeface="Archivo Black"/>
              </a:rPr>
              <a:t>PoweredByAi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6420940" y="8932907"/>
            <a:ext cx="325393" cy="32539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371470" cy="10287000"/>
            <a:chOff x="0" y="0"/>
            <a:chExt cx="11161959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5000"/>
            </a:blip>
            <a:srcRect l="378" t="0" r="378" b="0"/>
            <a:stretch>
              <a:fillRect/>
            </a:stretch>
          </p:blipFill>
          <p:spPr>
            <a:xfrm flipH="false" flipV="false">
              <a:off x="0" y="0"/>
              <a:ext cx="11161959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847470" y="-885746"/>
            <a:ext cx="1543050" cy="12058493"/>
            <a:chOff x="0" y="0"/>
            <a:chExt cx="406400" cy="31758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400" cy="3175899"/>
            </a:xfrm>
            <a:custGeom>
              <a:avLst/>
              <a:gdLst/>
              <a:ahLst/>
              <a:cxnLst/>
              <a:rect r="r" b="b" t="t" l="l"/>
              <a:pathLst>
                <a:path h="3175899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3175899"/>
                  </a:lnTo>
                  <a:lnTo>
                    <a:pt x="0" y="3175899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06400" cy="3213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42890" y="8932907"/>
            <a:ext cx="325393" cy="32539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C9B1">
                <a:alpha val="4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6997" y="8932907"/>
            <a:ext cx="325393" cy="32539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C9B1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058783" y="8932907"/>
            <a:ext cx="325393" cy="32539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C9B1">
                <a:alpha val="4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571750" y="8932907"/>
            <a:ext cx="325393" cy="32539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C9B1">
                <a:alpha val="4980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371161" y="611706"/>
            <a:ext cx="8240025" cy="1067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7"/>
              </a:lnSpc>
            </a:pPr>
            <a:r>
              <a:rPr lang="en-US" sz="8597" spc="-533" b="true">
                <a:solidFill>
                  <a:srgbClr val="F4C9B1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This  is  Jonathan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195133" y="3186010"/>
            <a:ext cx="4938022" cy="5394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0"/>
              </a:lnSpc>
            </a:pPr>
            <a:r>
              <a:rPr lang="en-US" sz="4720" i="true" b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Issues he faced</a:t>
            </a:r>
          </a:p>
          <a:p>
            <a:pPr algn="l">
              <a:lnSpc>
                <a:spcPts val="4720"/>
              </a:lnSpc>
            </a:pPr>
          </a:p>
          <a:p>
            <a:pPr algn="l" marL="1019052" indent="-509526" lvl="1">
              <a:lnSpc>
                <a:spcPts val="4720"/>
              </a:lnSpc>
              <a:buFont typeface="Arial"/>
              <a:buChar char="•"/>
            </a:pPr>
            <a:r>
              <a:rPr lang="en-US" b="true" sz="4720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Budget</a:t>
            </a:r>
          </a:p>
          <a:p>
            <a:pPr algn="l">
              <a:lnSpc>
                <a:spcPts val="4720"/>
              </a:lnSpc>
            </a:pPr>
          </a:p>
          <a:p>
            <a:pPr algn="l" marL="1019052" indent="-509526" lvl="1">
              <a:lnSpc>
                <a:spcPts val="4720"/>
              </a:lnSpc>
              <a:buFont typeface="Arial"/>
              <a:buChar char="•"/>
            </a:pPr>
            <a:r>
              <a:rPr lang="en-US" b="true" sz="4720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Company</a:t>
            </a:r>
          </a:p>
          <a:p>
            <a:pPr algn="l">
              <a:lnSpc>
                <a:spcPts val="4720"/>
              </a:lnSpc>
            </a:pPr>
          </a:p>
          <a:p>
            <a:pPr algn="l" marL="1019052" indent="-509526" lvl="1">
              <a:lnSpc>
                <a:spcPts val="4720"/>
              </a:lnSpc>
              <a:buFont typeface="Arial"/>
              <a:buChar char="•"/>
            </a:pPr>
            <a:r>
              <a:rPr lang="en-US" b="true" sz="4720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Guidance</a:t>
            </a:r>
          </a:p>
          <a:p>
            <a:pPr algn="l">
              <a:lnSpc>
                <a:spcPts val="4720"/>
              </a:lnSpc>
            </a:pPr>
          </a:p>
          <a:p>
            <a:pPr algn="l" marL="1019052" indent="-509526" lvl="1">
              <a:lnSpc>
                <a:spcPts val="4720"/>
              </a:lnSpc>
              <a:buFont typeface="Arial"/>
              <a:buChar char="•"/>
            </a:pPr>
            <a:r>
              <a:rPr lang="en-US" b="true" sz="4720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Landmarks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71161" y="1926805"/>
            <a:ext cx="6706834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800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He Wanted to go to Bali</a:t>
            </a:r>
          </a:p>
        </p:txBody>
      </p:sp>
    </p:spTree>
  </p:cSld>
  <p:clrMapOvr>
    <a:masterClrMapping/>
  </p:clrMapOvr>
  <p:transition spd="slow">
    <p:cover dir="ld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5000"/>
            </a:blip>
            <a:srcRect l="0" t="0" r="10960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01418" y="1553773"/>
            <a:ext cx="6561206" cy="107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7"/>
              </a:lnSpc>
            </a:pPr>
            <a:r>
              <a:rPr lang="en-US" b="true" sz="8597" i="true" spc="-533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Solution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7015" y="3068767"/>
            <a:ext cx="7868087" cy="151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999" i="true" b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An application that can eliminate the cofusion</a:t>
            </a:r>
          </a:p>
          <a:p>
            <a:pPr algn="l">
              <a:lnSpc>
                <a:spcPts val="2999"/>
              </a:lnSpc>
            </a:pPr>
          </a:p>
          <a:p>
            <a:pPr algn="l">
              <a:lnSpc>
                <a:spcPts val="2999"/>
              </a:lnSpc>
            </a:pPr>
            <a:r>
              <a:rPr lang="en-US" sz="2999" i="true" b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Key features:</a:t>
            </a:r>
          </a:p>
        </p:txBody>
      </p:sp>
      <p:grpSp>
        <p:nvGrpSpPr>
          <p:cNvPr name="Group 6" id="6"/>
          <p:cNvGrpSpPr/>
          <p:nvPr/>
        </p:nvGrpSpPr>
        <p:grpSpPr>
          <a:xfrm rot="-10800000">
            <a:off x="9115425" y="0"/>
            <a:ext cx="1543050" cy="10287000"/>
            <a:chOff x="0" y="0"/>
            <a:chExt cx="406400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0640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38794" y="5021392"/>
            <a:ext cx="8286307" cy="4575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8567" indent="-324284" lvl="1">
              <a:lnSpc>
                <a:spcPts val="3004"/>
              </a:lnSpc>
              <a:buFont typeface="Arial"/>
              <a:buChar char="•"/>
            </a:pPr>
            <a:r>
              <a:rPr lang="en-US" b="true" sz="3004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AI-Driven Trip Planning: Create tailored travel plans</a:t>
            </a:r>
          </a:p>
          <a:p>
            <a:pPr algn="l">
              <a:lnSpc>
                <a:spcPts val="3004"/>
              </a:lnSpc>
            </a:pPr>
          </a:p>
          <a:p>
            <a:pPr algn="l" marL="648567" indent="-324284" lvl="1">
              <a:lnSpc>
                <a:spcPts val="3004"/>
              </a:lnSpc>
              <a:buFont typeface="Arial"/>
              <a:buChar char="•"/>
            </a:pPr>
            <a:r>
              <a:rPr lang="en-US" b="true" sz="3004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Community Insights: Explore rated trips by other travelers</a:t>
            </a:r>
          </a:p>
          <a:p>
            <a:pPr algn="l">
              <a:lnSpc>
                <a:spcPts val="3004"/>
              </a:lnSpc>
            </a:pPr>
          </a:p>
          <a:p>
            <a:pPr algn="l" marL="648567" indent="-324284" lvl="1">
              <a:lnSpc>
                <a:spcPts val="3004"/>
              </a:lnSpc>
              <a:buFont typeface="Arial"/>
              <a:buChar char="•"/>
            </a:pPr>
            <a:r>
              <a:rPr lang="en-US" b="true" sz="3004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Local Recommendations: Discover nearby hotels, gyms, landmarks, and restaurants</a:t>
            </a:r>
          </a:p>
          <a:p>
            <a:pPr algn="l">
              <a:lnSpc>
                <a:spcPts val="3004"/>
              </a:lnSpc>
            </a:pPr>
          </a:p>
          <a:p>
            <a:pPr algn="l" marL="648567" indent="-324284" lvl="1">
              <a:lnSpc>
                <a:spcPts val="3004"/>
              </a:lnSpc>
              <a:buFont typeface="Arial"/>
              <a:buChar char="•"/>
            </a:pPr>
            <a:r>
              <a:rPr lang="en-US" b="true" sz="3004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Traveler Connectivity: Find travelers by name, email, or AI-suggested matches</a:t>
            </a:r>
          </a:p>
          <a:p>
            <a:pPr algn="l">
              <a:lnSpc>
                <a:spcPts val="3004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5390857" y="8932907"/>
            <a:ext cx="1868443" cy="325393"/>
            <a:chOff x="0" y="0"/>
            <a:chExt cx="2491257" cy="433857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3857" cy="433857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685587" y="0"/>
              <a:ext cx="433857" cy="433857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1373444" y="0"/>
              <a:ext cx="433857" cy="433857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2057400" y="0"/>
              <a:ext cx="433857" cy="433857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  <p:transition spd="slow">
    <p:cover dir="l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5000"/>
            </a:blip>
            <a:srcRect l="5555" t="0" r="5555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7610475" y="-1300512"/>
            <a:ext cx="1543050" cy="12058493"/>
            <a:chOff x="0" y="0"/>
            <a:chExt cx="406400" cy="31758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400" cy="3175899"/>
            </a:xfrm>
            <a:custGeom>
              <a:avLst/>
              <a:gdLst/>
              <a:ahLst/>
              <a:cxnLst/>
              <a:rect r="r" b="b" t="t" l="l"/>
              <a:pathLst>
                <a:path h="3175899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3175899"/>
                  </a:lnTo>
                  <a:lnTo>
                    <a:pt x="0" y="3175899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06400" cy="3213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197869" y="728663"/>
            <a:ext cx="5906260" cy="205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40"/>
              </a:lnSpc>
            </a:pPr>
            <a:r>
              <a:rPr lang="en-US" b="true" sz="8600" i="true" spc="-533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AI-Powered Connectivity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37936" y="3190868"/>
            <a:ext cx="38881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 Smarter Suggestions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08481" y="4096689"/>
            <a:ext cx="7885036" cy="5734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4" indent="-323847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Find simila</a:t>
            </a: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rities travelers nearby</a:t>
            </a:r>
          </a:p>
          <a:p>
            <a:pPr algn="l">
              <a:lnSpc>
                <a:spcPts val="4199"/>
              </a:lnSpc>
            </a:pPr>
          </a:p>
          <a:p>
            <a:pPr algn="l" marL="647694" indent="-323847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AI highlights shared interests and experiences</a:t>
            </a:r>
          </a:p>
          <a:p>
            <a:pPr algn="l">
              <a:lnSpc>
                <a:spcPts val="4199"/>
              </a:lnSpc>
            </a:pPr>
          </a:p>
          <a:p>
            <a:pPr algn="l" marL="647694" indent="-323847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AI suggest based on availability and rating</a:t>
            </a:r>
          </a:p>
          <a:p>
            <a:pPr algn="l">
              <a:lnSpc>
                <a:spcPts val="4199"/>
              </a:lnSpc>
            </a:pPr>
          </a:p>
          <a:p>
            <a:pPr algn="l" marL="647694" indent="-323847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4C9B1"/>
                </a:solidFill>
                <a:latin typeface="Canva Sans"/>
                <a:ea typeface="Canva Sans"/>
                <a:cs typeface="Canva Sans"/>
                <a:sym typeface="Canva Sans"/>
              </a:rPr>
              <a:t>Automation of the application processes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8932907"/>
            <a:ext cx="1868443" cy="325393"/>
            <a:chOff x="0" y="0"/>
            <a:chExt cx="2491257" cy="433857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3857" cy="433857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685587" y="0"/>
              <a:ext cx="433857" cy="433857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1373444" y="0"/>
              <a:ext cx="433857" cy="433857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2057400" y="0"/>
              <a:ext cx="433857" cy="433857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  <p:transition spd="slow">
    <p:cover dir="ld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6305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5079" t="0" r="25079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390857" y="8932907"/>
            <a:ext cx="1868443" cy="325393"/>
            <a:chOff x="0" y="0"/>
            <a:chExt cx="2491257" cy="43385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433857" cy="433857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685587" y="0"/>
              <a:ext cx="433857" cy="433857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373444" y="0"/>
              <a:ext cx="433857" cy="433857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>
                  <a:alpha val="49804"/>
                </a:srgbClr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2057400" y="0"/>
              <a:ext cx="433857" cy="433857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C9B1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17" id="17"/>
          <p:cNvSpPr txBox="true"/>
          <p:nvPr/>
        </p:nvSpPr>
        <p:spPr>
          <a:xfrm rot="0">
            <a:off x="562427" y="1124181"/>
            <a:ext cx="4009573" cy="107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40"/>
              </a:lnSpc>
            </a:pPr>
            <a:r>
              <a:rPr lang="en-US" b="true" sz="8600" i="true" spc="-533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Benefits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62427" y="2401981"/>
            <a:ext cx="6154256" cy="3789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New idea</a:t>
            </a:r>
          </a:p>
          <a:p>
            <a:pPr algn="l">
              <a:lnSpc>
                <a:spcPts val="4292"/>
              </a:lnSpc>
            </a:pPr>
          </a:p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many problems at once</a:t>
            </a:r>
          </a:p>
          <a:p>
            <a:pPr algn="l">
              <a:lnSpc>
                <a:spcPts val="4292"/>
              </a:lnSpc>
            </a:pPr>
          </a:p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Low development cost</a:t>
            </a:r>
          </a:p>
          <a:p>
            <a:pPr algn="l">
              <a:lnSpc>
                <a:spcPts val="4292"/>
              </a:lnSpc>
            </a:pPr>
          </a:p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Expandable</a:t>
            </a:r>
          </a:p>
        </p:txBody>
      </p:sp>
      <p:grpSp>
        <p:nvGrpSpPr>
          <p:cNvPr name="Group 19" id="19"/>
          <p:cNvGrpSpPr/>
          <p:nvPr/>
        </p:nvGrpSpPr>
        <p:grpSpPr>
          <a:xfrm rot="-10800000">
            <a:off x="9115425" y="0"/>
            <a:ext cx="1543050" cy="10287000"/>
            <a:chOff x="0" y="0"/>
            <a:chExt cx="406400" cy="27093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64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0640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562427" y="6873940"/>
            <a:ext cx="6347562" cy="836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6700" i="true" spc="-415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  <a:hlinkClick r:id="rId3" tooltip="https://www.figma.com/proto/0iQa4HxMmKGP9MRke6IMPU/APP?node-id=2-2&amp;p=f&amp;t=F53uFqvfzDC0JXHX-1&amp;scaling=scale-down&amp;content-scaling=fixed&amp;page-id=0%3A1&amp;starting-point-node-id=2%3A2&amp;show-proto-sidebar=1"/>
              </a:rPr>
              <a:t>Initial Prototype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62427" y="8145281"/>
            <a:ext cx="6154256" cy="1617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Easy to Use</a:t>
            </a:r>
          </a:p>
          <a:p>
            <a:pPr algn="l">
              <a:lnSpc>
                <a:spcPts val="4292"/>
              </a:lnSpc>
            </a:pPr>
          </a:p>
          <a:p>
            <a:pPr algn="l" marL="661932" indent="-330966" lvl="1">
              <a:lnSpc>
                <a:spcPts val="4292"/>
              </a:lnSpc>
              <a:buFont typeface="Arial"/>
              <a:buChar char="•"/>
            </a:pPr>
            <a:r>
              <a:rPr lang="en-US" b="true" sz="3065" i="true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Easy to Learn</a:t>
            </a:r>
          </a:p>
        </p:txBody>
      </p:sp>
    </p:spTree>
  </p:cSld>
  <p:clrMapOvr>
    <a:masterClrMapping/>
  </p:clrMapOvr>
  <p:transition spd="slow">
    <p:cover dir="ld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21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5212" y="687261"/>
            <a:ext cx="6564228" cy="9109360"/>
            <a:chOff x="0" y="0"/>
            <a:chExt cx="8752304" cy="1214581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481" t="0" r="27481" b="0"/>
            <a:stretch>
              <a:fillRect/>
            </a:stretch>
          </p:blipFill>
          <p:spPr>
            <a:xfrm flipH="false" flipV="false">
              <a:off x="0" y="0"/>
              <a:ext cx="8752304" cy="1214581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367915" y="687261"/>
            <a:ext cx="5467050" cy="9109360"/>
            <a:chOff x="0" y="0"/>
            <a:chExt cx="7289399" cy="12145813"/>
          </a:xfrm>
        </p:grpSpPr>
        <p:sp>
          <p:nvSpPr>
            <p:cNvPr name="AutoShape 5" id="5"/>
            <p:cNvSpPr/>
            <p:nvPr/>
          </p:nvSpPr>
          <p:spPr>
            <a:xfrm>
              <a:off x="0" y="0"/>
              <a:ext cx="7289399" cy="12145813"/>
            </a:xfrm>
            <a:prstGeom prst="rect">
              <a:avLst/>
            </a:pr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071618" y="693511"/>
            <a:ext cx="6554882" cy="9109360"/>
            <a:chOff x="0" y="0"/>
            <a:chExt cx="8739843" cy="1214581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25059" t="0" r="26458" b="0"/>
            <a:stretch>
              <a:fillRect/>
            </a:stretch>
          </p:blipFill>
          <p:spPr>
            <a:xfrm flipH="false" flipV="false">
              <a:off x="0" y="0"/>
              <a:ext cx="8739843" cy="12145813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1063440" y="-533071"/>
            <a:ext cx="1543050" cy="12058493"/>
            <a:chOff x="0" y="0"/>
            <a:chExt cx="406400" cy="317589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3175899"/>
            </a:xfrm>
            <a:custGeom>
              <a:avLst/>
              <a:gdLst/>
              <a:ahLst/>
              <a:cxnLst/>
              <a:rect r="r" b="b" t="t" l="l"/>
              <a:pathLst>
                <a:path h="3175899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3175899"/>
                  </a:lnTo>
                  <a:lnTo>
                    <a:pt x="0" y="3175899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100000"/>
                  </a:srgbClr>
                </a:gs>
                <a:gs pos="100000">
                  <a:srgbClr val="172118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06400" cy="3213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96390" y="-787305"/>
            <a:ext cx="1543050" cy="12058493"/>
            <a:chOff x="0" y="0"/>
            <a:chExt cx="406400" cy="317589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3175899"/>
            </a:xfrm>
            <a:custGeom>
              <a:avLst/>
              <a:gdLst/>
              <a:ahLst/>
              <a:cxnLst/>
              <a:rect r="r" b="b" t="t" l="l"/>
              <a:pathLst>
                <a:path h="3175899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3175899"/>
                  </a:lnTo>
                  <a:lnTo>
                    <a:pt x="0" y="3175899"/>
                  </a:lnTo>
                  <a:close/>
                </a:path>
              </a:pathLst>
            </a:custGeom>
            <a:gradFill rotWithShape="true">
              <a:gsLst>
                <a:gs pos="0">
                  <a:srgbClr val="162118">
                    <a:alpha val="0"/>
                  </a:srgbClr>
                </a:gs>
                <a:gs pos="100000">
                  <a:srgbClr val="17211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06400" cy="3213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758542" y="4727257"/>
            <a:ext cx="4009573" cy="107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40"/>
              </a:lnSpc>
            </a:pPr>
            <a:r>
              <a:rPr lang="en-US" b="true" sz="8600" i="true" spc="-533">
                <a:solidFill>
                  <a:srgbClr val="F4C9B1"/>
                </a:solidFill>
                <a:latin typeface="Public Sans Bold Italics"/>
                <a:ea typeface="Public Sans Bold Italics"/>
                <a:cs typeface="Public Sans Bold Italics"/>
                <a:sym typeface="Public Sans Bold Italics"/>
              </a:rPr>
              <a:t>The End</a:t>
            </a:r>
          </a:p>
        </p:txBody>
      </p:sp>
    </p:spTree>
  </p:cSld>
  <p:clrMapOvr>
    <a:masterClrMapping/>
  </p:clrMapOvr>
  <p:transition spd="slow">
    <p:cover dir="l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DAGcL_fiOnY</dc:identifier>
  <dcterms:modified xsi:type="dcterms:W3CDTF">2011-08-01T06:04:30Z</dcterms:modified>
  <cp:revision>1</cp:revision>
  <dc:title>travel matrix</dc:title>
</cp:coreProperties>
</file>

<file path=docProps/thumbnail.jpeg>
</file>